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455" r:id="rId3"/>
    <p:sldId id="446" r:id="rId4"/>
    <p:sldId id="447" r:id="rId5"/>
    <p:sldId id="448" r:id="rId6"/>
    <p:sldId id="408" r:id="rId7"/>
    <p:sldId id="449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50" r:id="rId16"/>
    <p:sldId id="451" r:id="rId17"/>
    <p:sldId id="456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4" r:id="rId27"/>
    <p:sldId id="464" r:id="rId28"/>
    <p:sldId id="465" r:id="rId29"/>
    <p:sldId id="425" r:id="rId30"/>
    <p:sldId id="426" r:id="rId31"/>
    <p:sldId id="429" r:id="rId32"/>
    <p:sldId id="430" r:id="rId33"/>
    <p:sldId id="431" r:id="rId34"/>
    <p:sldId id="469" r:id="rId35"/>
    <p:sldId id="472" r:id="rId36"/>
    <p:sldId id="468" r:id="rId37"/>
    <p:sldId id="471" r:id="rId38"/>
    <p:sldId id="473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66" r:id="rId50"/>
    <p:sldId id="442" r:id="rId51"/>
    <p:sldId id="443" r:id="rId52"/>
    <p:sldId id="444" r:id="rId53"/>
    <p:sldId id="344" r:id="rId54"/>
    <p:sldId id="474" r:id="rId55"/>
    <p:sldId id="475" r:id="rId56"/>
    <p:sldId id="476" r:id="rId57"/>
    <p:sldId id="477" r:id="rId58"/>
    <p:sldId id="478" r:id="rId59"/>
    <p:sldId id="479" r:id="rId60"/>
    <p:sldId id="480" r:id="rId61"/>
    <p:sldId id="481" r:id="rId62"/>
    <p:sldId id="482" r:id="rId63"/>
    <p:sldId id="483" r:id="rId64"/>
    <p:sldId id="484" r:id="rId65"/>
    <p:sldId id="485" r:id="rId66"/>
    <p:sldId id="491" r:id="rId67"/>
    <p:sldId id="486" r:id="rId68"/>
    <p:sldId id="487" r:id="rId69"/>
    <p:sldId id="488" r:id="rId70"/>
    <p:sldId id="489" r:id="rId71"/>
    <p:sldId id="490" r:id="rId72"/>
    <p:sldId id="36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6501" autoAdjust="0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6AA8-784A-44A7-AE76-5595D9ADE37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DADA-7164-4C9B-9403-D89F4C394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0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ntat.ru/ru/iyli/publishing/book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91" y="836712"/>
            <a:ext cx="7557729" cy="3240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Родной язык и литература в федеральных государственных образовательных стандартах и образовательных программах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304856" cy="1417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Зинн</a:t>
            </a:r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атуллин Р.К., </a:t>
            </a:r>
          </a:p>
          <a:p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Управления образования города Казани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9180512" cy="102827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8"/>
            <a:ext cx="857223" cy="9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начального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(основного) общего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образования реализуется на государственном языке Российской Федерации.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государственных и муниципальных образовательных организациях, расположенных на территории республики Российской Федерации,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вводиться преподавание и изучение государственных языков республик Российской Федерации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законодательством республик Российской Федерации.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Преподавание и изучение государственных языков республик Российской Федерации в рамках имеющих государственную аккредитацию программ начального общего образования осуществляются в соответствии со ФГОС .</a:t>
            </a:r>
          </a:p>
        </p:txBody>
      </p:sp>
    </p:spTree>
    <p:extLst>
      <p:ext uri="{BB962C8B-B14F-4D97-AF65-F5344CB8AC3E}">
        <p14:creationId xmlns:p14="http://schemas.microsoft.com/office/powerpoint/2010/main" val="6923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Программа начального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(основного) общего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образования обеспечивает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на получение начального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(основного) общего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 на родном языке из числа языков народов Российской Федерации, а также право на изучение родного языка из числа языков народов Российской Федерации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в том числе русского языка как родного языка, в пределах возможностей, предоставляемых системой образования в порядке, установленном законодательством об образовании ,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Преподавание и изучение родного языка из числа языков народов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Федерации, в том числе русского языка как родного языка, в рамках имеющих государственную аккредитацию программ начального общего образования осуществляются в соответствии со ФГОС.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по программам начального общего образования может быть основана на делении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 на две и более группы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различное построение учебного процесса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выделенных группах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учетом их образовательных потребностей и интересов, в том числе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обеспечивающих изучение родного языка в образовательных организациях,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которых наряду с русским языком изучается родной язык, государственный язык республик Российской Федерации,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иностранный язык, а также углубленное изучение отдельных предметных областей или учебных предметов (далее – дифференциация обучения).».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(основного) общего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	Объем обязательной части программы начального общего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 составляет 80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(70%),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объем части, формируемой участниками образовательных отношений из перечня, предлагаемого Организацией,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 (30%)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общего объема программы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начального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неделе…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00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36.1.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должна предоставлять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одного учебника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или) учебного пособия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печатной форме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выпущенных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необходимого для освоения программы начального общего образования, на каждого обучающегося по учебным предметам: русский язык, математика, окружающий мир, литературное чтение, иностранные языки, 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 не менее одного учебника и (или) учебного пособия в печатной и (или) электронной форме, необходимого для освоения программы начального общего образования, на каждого обучающегося по иным учебным предметам (дисциплинам, курсам), входящим как в обязательную часть учебного плана указанной программы, так и в часть формируемую участниками образовательных отношений»</a:t>
            </a:r>
          </a:p>
          <a:p>
            <a:pPr marL="0" indent="0" algn="just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5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0555" r="2325" b="4395"/>
          <a:stretch/>
        </p:blipFill>
        <p:spPr>
          <a:xfrm>
            <a:off x="996787" y="1318900"/>
            <a:ext cx="3364284" cy="5186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4240"/>
          <a:stretch/>
        </p:blipFill>
        <p:spPr>
          <a:xfrm>
            <a:off x="5003889" y="1128473"/>
            <a:ext cx="3600400" cy="4950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4545" t="16909" r="2274"/>
          <a:stretch/>
        </p:blipFill>
        <p:spPr>
          <a:xfrm>
            <a:off x="5220072" y="5924898"/>
            <a:ext cx="3312368" cy="6998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3608" y="12585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Федеральные государственные образовательные стандарты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5955" y="758979"/>
            <a:ext cx="335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Начальное общее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3890" y="627161"/>
            <a:ext cx="4065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общее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0659"/>
            <a:ext cx="8418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Федеральные государственные образовательные стандарты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2" y="1700809"/>
            <a:ext cx="2369276" cy="42721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79759" y="2093145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предусматривает обязательное изучение следующих учебных предметов на базовом или углубленном уровне: русский язык, литература, математика, иностранный язык, информатика, физика, химия, биология, история, обществознание, география, физическая культура,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и (или) государственный язык республики Российской Федерации,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родная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(при наличии  возможностей образовательной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организации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заявлениям обучающихся (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родителей)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основные образовательные программы</a:t>
            </a: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tt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 примерных основных общеобразовательных программ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https://fgosreestr.ru/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tt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начального общего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1/22 от 18.03.2022 г.)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  <a:r>
              <a:rPr lang="tt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1/22 от 18.03.2022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</a:t>
            </a:r>
            <a:r>
              <a:rPr lang="ru-RU" sz="32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рабочие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31.1.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учебного предмета, учебного курса (в том числе внеурочной деятельности), учебного модуля;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освоения учебного предмета, учебного курса (в том числе внеурочной деятельности), учебного модуля;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рабочие программы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31.1.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56284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рабочие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31.1.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Рабочие программы учебных курсов внеурочной деятельности также должны содержать указание 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 проведения занятий.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(в том числе внеурочной деятельности), учебных модулей формируются с учетом рабочей программы воспитания.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рабочие программы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31.3.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Рабочая программа воспитания реализуется в единстве урочной и внеурочной деятельности, осуществляемой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совместно с семьей и другими институтами воспитания.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Рабочая программа воспитания должна предусматривать приобщение обучающихся к российским традиционным духовным ценностям,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включая культурные ценности своей этнической группы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правилам и нормам поведения в российском обществе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32.1.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Учебный план обеспечивает преподавание и изучение государственного языка Российской Федерации, а также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преподавания и изучения родного языка из числа языков народов Российской Федерации, из числа государственных языков республик Российской Федерации,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том числе русского языка как родного языка.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8488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при наличии возможностей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 заявлению родителей (законных представителей) несовершеннолетних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500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Общий объем аудиторной работы обучающихся за четыре учебных года не может составлять менее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2954 академических часов и более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3345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академических часов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соответствии с требованиями к организации образовательного процесса к учебной нагрузке при 5-дневной (или 6-дневной) учебной неделе, предусмотренными Гигиеническими нормативами и Санитарно­ эпидемиологическими требованиями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(Основная школа: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может составлять менее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5058 академических часов и более 5848 академических часов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программы начального общего образования: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целях обеспечения индивидуальных потребностей обучающихся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учебного плана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формируемая участниками образовательных отношений из перечня, предлагаемого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включает учебные предметы, учебные курсы (в том числе внеурочной деятельности), учебные модули по выбору родителей (законных представителей) несовершеннолетних обучающихся, в том числе предусматривающие углубленное изучение учебных предметов, с целью удовлетворения различных интересов обучающихся, потребностей в физическом развитии и совершенствовании,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учитывающие этнокультурные интересы.</a:t>
            </a:r>
          </a:p>
        </p:txBody>
      </p:sp>
    </p:spTree>
    <p:extLst>
      <p:ext uri="{BB962C8B-B14F-4D97-AF65-F5344CB8AC3E}">
        <p14:creationId xmlns:p14="http://schemas.microsoft.com/office/powerpoint/2010/main" val="3123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3954"/>
            <a:ext cx="8418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Примерный учебный план начального общего образования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458" b="4189"/>
          <a:stretch/>
        </p:blipFill>
        <p:spPr>
          <a:xfrm>
            <a:off x="971600" y="1126561"/>
            <a:ext cx="3384376" cy="54126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12" y="1126562"/>
            <a:ext cx="3054537" cy="52688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88225" y="6292996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https://fgosreestr.ru/</a:t>
            </a:r>
            <a:r>
              <a:rPr lang="tt-RU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48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4183"/>
            <a:ext cx="8418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Примерный учебный план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основного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общего образования</a:t>
            </a:r>
          </a:p>
          <a:p>
            <a:pPr algn="ctr"/>
            <a:endParaRPr lang="ru-RU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0" y="796282"/>
            <a:ext cx="3411988" cy="5734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88" y="910638"/>
            <a:ext cx="3450012" cy="5620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6512" y="6350205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https://fgosreestr.ru/</a:t>
            </a:r>
            <a:r>
              <a:rPr lang="tt-RU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программы начального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34.2.	В целях обеспечения реализации программы начального общего образования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 должны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создаваться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условия, обеспечивающие возможность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эффективного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использования времени, отведенного на реализацию части программы начального общего образования, формируемой участниками образовательных отношений, в соответствии с запросами обучающихся и их родителей (законных представителей), особенностями развития и возможностями обучающихся, спецификой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национальных и культурных особенностей субъекта Российской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утверждены МО и Н РФ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3"/>
          </a:xfrm>
        </p:spPr>
        <p:txBody>
          <a:bodyPr>
            <a:normAutofit fontScale="55000" lnSpcReduction="20000"/>
          </a:bodyPr>
          <a:lstStyle/>
          <a:p>
            <a:pPr marL="257175" indent="-257175" algn="just">
              <a:buNone/>
            </a:pPr>
            <a:r>
              <a:rPr lang="ru-RU" sz="3400" dirty="0" smtClean="0"/>
              <a:t>	</a:t>
            </a:r>
          </a:p>
          <a:p>
            <a:pPr marL="257175" indent="-257175" algn="just"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начальное общее образование</a:t>
            </a: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(приказ № 373 от 06.10.2009 г.)</a:t>
            </a:r>
          </a:p>
          <a:p>
            <a:pPr marL="257175" indent="-257175" algn="just">
              <a:buNone/>
            </a:pP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57175" indent="-257175" algn="just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- основное общее образование (приказ № 1897 от 17.12.2010 г.)</a:t>
            </a:r>
          </a:p>
          <a:p>
            <a:pPr marL="257175" indent="-257175" algn="just">
              <a:buNone/>
            </a:pP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57175" indent="-257175" algn="just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- среднее общее образование (приказ № 413 от 17.05.2012 г.)</a:t>
            </a:r>
          </a:p>
        </p:txBody>
      </p:sp>
    </p:spTree>
    <p:extLst>
      <p:ext uri="{BB962C8B-B14F-4D97-AF65-F5344CB8AC3E}">
        <p14:creationId xmlns:p14="http://schemas.microsoft.com/office/powerpoint/2010/main" val="4195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программы начального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34.2.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обучающихся в процессы понимания и преобразования внешней социальной среды (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населенного пункта, муниципального района, субъекта Российской Федерации)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приобретения опыта социальной деятельности, реализации социальных проектов и программ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-обновления содержания программы начального общего образования, методик и технологий ее реализации в соответствии с динамикой развития системы образования, запросов обучающихся и их родителей (законных представителей),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с учетом национальных и культурных особенностей субъекта Российской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программы начального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40. ФГОС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устанавливает требования к результатам освоения обучающимися программ начального общего образования:</a:t>
            </a:r>
          </a:p>
          <a:p>
            <a:pPr marL="457200" indent="-457200" algn="just"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ичностным</a:t>
            </a:r>
          </a:p>
          <a:p>
            <a:pPr marL="457200" indent="-457200" algn="just">
              <a:buAutoNum type="arabicParenR" startAt="2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етапредметным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  предметным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программы начального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 startAt="43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освоения программы начального общего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pPr marL="0" indent="0"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43.2.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Предметная область 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Родной язык и литературное чтение на родном языке»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предусматривает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государственного языка республики и (или) родных языков из числа народов Российской Федерации, в том числе русского языка.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Распределение предметных результатов освоения и содержания учебных предметов «Родной язык и (или) государственный язык республики Российской Федерации» и «Литературное чтение на родном языке» разрабатываются в соответствии с требованиями ФГОС с учетом ПООП по учебному предмету и утверждается Организацией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5330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литературе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реестр/реестр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примерных основных  общеобразовательных программ/ основные образовательные программы в части учебных предметов, курсов, дисциплин (модулей)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«Государственный (татарский) язык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еспублики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атарстан»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4 классов начального общего образования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ФУМО по общему образованию, протокол от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«23» июня 2022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3/22)</a:t>
            </a:r>
          </a:p>
          <a:p>
            <a:pPr marL="0" indent="0" algn="just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«Государственный (татарский) язык Республики Татарстан»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классов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общего образования 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«Литературное чтение на родном (татарском) языке»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1–4 классов начального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образовательных организаций с обучением на родном (татарском) языке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3/22)</a:t>
            </a:r>
          </a:p>
          <a:p>
            <a:pPr marL="457200" indent="-457200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«Литературное чтение 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родном (татарском) языке»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1–4 классов начального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Arial" pitchFamily="34" charset="0"/>
              <a:buAutoNum type="arabicPeriod"/>
            </a:pP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«Родная (татарская) литература»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5–9 классов основного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образовательных организаций с обучением на родном (татарском) языке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 algn="just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«Родная (татарская) литература»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для 5–9 классов основного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tt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1–4 классов начального общего образования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3/22)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1–4 классов начального общего образования для образовательных организаций с обучением на родном (татарском) языке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5–9 классов основного общего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образовательных организаций с обучением на родном (татарском) языке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3/22)</a:t>
            </a:r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5–9 классов основного общего образования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«23» июня 2022 № 3/22)</a:t>
            </a:r>
          </a:p>
          <a:p>
            <a:pPr marL="457200" indent="-457200"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итературное чтение на родном (татарском) языке» для 1-4 классов начального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общего образования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решение ФУМО по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«01» июля 2021 № 2/21)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«Литературное чтение на родном (татарском) языке» для 1-4 классов начального общего образования с обучением на родном (татарском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языке 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«01» июля 2021 № 2/21)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Внесены изменения 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3"/>
          </a:xfrm>
        </p:spPr>
        <p:txBody>
          <a:bodyPr>
            <a:normAutofit fontScale="55000" lnSpcReduction="20000"/>
          </a:bodyPr>
          <a:lstStyle/>
          <a:p>
            <a:pPr marL="257175" indent="-257175" algn="just">
              <a:buNone/>
            </a:pPr>
            <a:r>
              <a:rPr lang="ru-RU" sz="3400" dirty="0" smtClean="0"/>
              <a:t>	</a:t>
            </a:r>
          </a:p>
          <a:p>
            <a:pPr marL="257175" indent="-257175" algn="just"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начальное общее образование</a:t>
            </a: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(приказ № 1576 от 31.12.2015 г.)</a:t>
            </a:r>
          </a:p>
          <a:p>
            <a:pPr marL="257175" indent="-257175" algn="just">
              <a:buNone/>
            </a:pP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57175" indent="-257175" algn="just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- основное общее образование (приказ № 1577 от 31.12.2015 г.)</a:t>
            </a:r>
          </a:p>
          <a:p>
            <a:pPr marL="257175" indent="-257175" algn="just">
              <a:buNone/>
            </a:pPr>
            <a:r>
              <a:rPr lang="ru-RU" sz="5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57175" indent="-257175" algn="just">
              <a:buNone/>
            </a:pPr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- среднее общее образование (приказ № 1578 от 31.12.2015 г.)</a:t>
            </a:r>
          </a:p>
        </p:txBody>
      </p:sp>
    </p:spTree>
    <p:extLst>
      <p:ext uri="{BB962C8B-B14F-4D97-AF65-F5344CB8AC3E}">
        <p14:creationId xmlns:p14="http://schemas.microsoft.com/office/powerpoint/2010/main" val="42741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«Родная литература (татарская)» для 5-9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 основного общего образования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решение ФУМО по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«01» июля 2021 № 2/21)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«Родная литература (татарская)» для 5-9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 основного общего образования с обучением на родном (татарском) языке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«01» июля 2021 № 2/21)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«Родная литература (татарская)» для 10-11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 среднего общего образования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«01» июля 2021 № 2/21)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«Родная литература (татарская)» для 10-11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 среднего общего образования с обучением на родном (татарском) языке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«01» июля 2021 № 2/21)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1-4 классов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17 сентября 2020 г.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3/20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1-4 классов начального общего образования с обучением на родном (татарском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17 сентября 2020 г. № 3/20)</a:t>
            </a:r>
          </a:p>
          <a:p>
            <a:pPr marL="0" indent="0" algn="just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5-9 классов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17 сентября 2020 г.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3/20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5-9 классов основного общего образования с обучением на родном (татарском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17 сентября 2020 г. № 3/20)</a:t>
            </a:r>
          </a:p>
          <a:p>
            <a:pPr marL="0" indent="0" algn="just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10-11 классов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образованию, протокол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17 сентября 2020 г.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3/20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10-11 классов среднего общего образования с обучением на родном (татарском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решение ФУМО по общему образованию, протокол от 17 сентября 2020 г. № 3/20)</a:t>
            </a:r>
          </a:p>
          <a:p>
            <a:pPr marL="0" indent="0" algn="just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13. Примерная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учебному предмету «Государственный язык Республики Татарстан – татарский язык» (1-9 классы),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(одобрена решением федерального учебно-методического объединения по общему образованию,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протокол 30 мая 2018 года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3/18)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«Татарская литература» для общеобразовательных организаций с обучением на татарском языке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(1-11 классы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(одобрена решением федерального учебно-методического объединения по общему образованию,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протокол 16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«Татарский язык (неродной)» для общеобразовательных организаций с обучением на русском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языке (1-11 классы)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(одобрена решением федерального учебно-методического объединения по общему образованию, Протокол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 мая 2017 года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</a:p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«Татарская литература» для общеобразовательных организаций с обучением на русском языке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(для изучения татарского языка как родного) 1-11 классы (одобрена решением федерального учебно-методического объединения по общему образованию, Протокол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«Родной (татарский язык) для общеобразовательных организаций с обучением на татарском языке (1-4 классы)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 мая 2017 года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общеобразовательных организаций с обучением на татарском языке (5-11 классы)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литературе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«Родной (татарский) язык» для общеобразовательных организаций с обучением на русском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языке (1-11 классы)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(одобрена решением федерального учебно-методического объединения по общему образованию, Протокол 16 мая 2017 года № 2/17)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31B6FD"/>
              </a:buClr>
              <a:buSzPct val="10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20. Примерная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учебного предмета «Литературное чтение и татарская литература» для общеобразовательных организаций с обучением на русском языке (для изучающих татарский язык) 1-11 классы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2/17)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Примерные учебные программы по татарскому языку и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литературе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римерная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предмета «Татарская литература»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обучением на татарском языке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1 – 11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классы) </a:t>
            </a:r>
            <a:r>
              <a:rPr lang="tt-RU" sz="3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протокол от 16 мая 2017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2/17)</a:t>
            </a: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учебного предмета «Татарская литература»  для общеобразовательных организаций с обучением на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русском языке (для изучающих татарский язык как родной)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( 1 – 11 классы) </a:t>
            </a:r>
            <a:r>
              <a:rPr lang="tt-RU" sz="3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одобрена решением федерального учебно-методического объединения по общему образованию, протокол от 16 мая 2017 № 2/17)</a:t>
            </a:r>
          </a:p>
          <a:p>
            <a:pPr marL="514350" indent="-514350">
              <a:buAutoNum type="arabicParenR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200" b="1" dirty="0"/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предметы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«Литература»: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выделены в качестве самостоятельной предметной области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предметы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«Родной язык», «Родная литература»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иностранный язык также выделены в самостоятельные  предметные области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(обязательные предметные области)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Апробация новых рабочих программ (новый ФГОС):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Приказ Министерства  образования и науки РТ № под-1036/21 от 11 августа 2021 года «О проведении в отдельных общеобразовательных организациях апробации рабочих программ в 2021-2022 учебном году»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(Гимназия №9, СОШ №151, №18, гимназия №40, СОШ №167, СОШ №184, лицей №146-Ресурс, СОШ №54,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Полилингвальный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комплекс «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Адымнар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Федеральный перечень учебников: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Приказ Министерства  просвещения РФ № 254 от 20 мая 2020 года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Приказ МП РФ №766 от 23 декабря 2020 г. «О внесений изменений в федеральный перечень учебников…. №254 от 20.05.2020 г.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2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Федеральный реестр издательств: приказ МО и Н РФ</a:t>
            </a: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9 июня 2016 г. N 699</a:t>
            </a:r>
            <a:b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"Татарское детское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издательство»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Республики Татарстан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"Татарское книжное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издательство»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Татармультфильм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"Татарское республиканское изд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ательство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Хәтер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Общество с ограниченной ответственностью "Издательство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Мәгариф-Вакыт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594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60020">
              <a:spcBef>
                <a:spcPct val="40000"/>
              </a:spcBef>
              <a:defRPr/>
            </a:pPr>
            <a:r>
              <a:rPr lang="ru-RU" sz="3200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Статья 59. Итоговая аттестация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7030A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/>
              <a:t> </a:t>
            </a:r>
            <a:r>
              <a:rPr lang="ru-RU" sz="2400" dirty="0"/>
              <a:t>13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среднего общего образования проводится в форме единого государственного экзамена (далее - единый государственный экзамен), 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иных формах, которые могут устанавливаться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для обучающихся по образовательным программам основного общего и среднего общего образования, изучавших родной язык из числа языков народов Российской Федерации и литературу народов России на родном языке из числа языков народов Российской Федерации и выбравших экзамен по родному языку из числа языков народов Российской Федерации и литературе народов России на родном языке из числа языков народов Российской Федерации для прохождения государственной итоговой аттестации, органами исполнительной власти субъектов Российской Федерации, осуществляющими государственное управление в сфере образования, в порядке, установленном указанными органами исполнительной власти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8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размещенные на сайте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образование/национальное образование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Примерные образовательные программы по родному (татарскому языку) и родной (татарской)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литературе</a:t>
            </a: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программа Республики Татарстан "Сохранение, изучение и развитие государственных языков Республики Татарстан и других языков в Республике Татарстан на 2014-2022 годы"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2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размещенные на сайте министерства</a:t>
            </a:r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образование/национальное образование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Онлайн-ресурсы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Электронные учебники и приложения по родному (татарскому) языку и родной (татарской)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литературе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Олимпиады (тесты к олимпиадам)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Спектакли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Конференции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endParaRPr lang="ru-RU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размещенные на сайте министерства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t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образование/национальное образование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7)Контрольно-измерительные материалы по татарскому языку и литературе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-татарский язык как государственный язык Республики Татарстан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-родной (татарский) язык для школ с родным языком обучения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-родной (татарский) язык для школ с русским языком обучения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-татарская литература для школ с родным языком обучения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-татарская литература для школ с русским языком обучения</a:t>
            </a:r>
          </a:p>
          <a:p>
            <a:pPr marL="0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размещенные на сайте министерства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образование/национальное образование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/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копилка учителей татарского языка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-методик т</a:t>
            </a:r>
            <a:r>
              <a:rPr lang="tt-RU" sz="2200" b="1" dirty="0" smtClean="0">
                <a:latin typeface="Times New Roman" pitchFamily="18" charset="0"/>
                <a:cs typeface="Times New Roman" pitchFamily="18" charset="0"/>
              </a:rPr>
              <a:t>әк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sz="2200" b="1" dirty="0" smtClean="0">
                <a:latin typeface="Times New Roman" pitchFamily="18" charset="0"/>
                <a:cs typeface="Times New Roman" pitchFamily="18" charset="0"/>
              </a:rPr>
              <a:t>димнәр</a:t>
            </a:r>
          </a:p>
          <a:p>
            <a:pPr marL="0" indent="0" algn="just">
              <a:buNone/>
            </a:pPr>
            <a:r>
              <a:rPr lang="tt-RU" sz="2200" b="1" dirty="0" smtClean="0">
                <a:latin typeface="Times New Roman" pitchFamily="18" charset="0"/>
                <a:cs typeface="Times New Roman" pitchFamily="18" charset="0"/>
              </a:rPr>
              <a:t>-татар теле һәм әдәбияты укытучыларының предмет һәм методика өлкәсендәге компетен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циял</a:t>
            </a:r>
            <a:r>
              <a:rPr lang="tt-RU" sz="2200" b="1" dirty="0" smtClean="0">
                <a:latin typeface="Times New Roman" pitchFamily="18" charset="0"/>
                <a:cs typeface="Times New Roman" pitchFamily="18" charset="0"/>
              </a:rPr>
              <a:t>әрен бәяләү өчен биремнәр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 татарскому языку и литературе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-разработки уроков по родному (татарскому) языку и родной (татарской) литературе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размещенные на сайте министерства 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образование (</a:t>
            </a:r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и ЕГЭ)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(татарский) язык и родная (татарская)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ЕРЭ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Открытый банк заданий ОГЭ на татарском языке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размещенные на сайте министерства 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Деятельность/общее образование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Методическая поддержка учителей родного (татарского) языка и литературы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-Татар теле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әдәбияты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укытучылары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сылтамалар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-Онлайн-ресурсы</a:t>
            </a:r>
          </a:p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Обновленные федеральные государственные образовательные стандарты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Федеральный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приказ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России № 286 от 31.05.2021 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основного общего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приказ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31.05.2021 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Федеральный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приказ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Министерства просвещения Российской Федерации №772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12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августа 2022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  <a:r>
              <a:rPr lang="tt-RU" sz="3600" b="1" dirty="0" smtClean="0">
                <a:solidFill>
                  <a:srgbClr val="7030A0"/>
                </a:solidFill>
              </a:rPr>
              <a:t> </a:t>
            </a: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языка, литературы и искусства им.Г.Ибрагимова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438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  <a:r>
              <a:rPr lang="tt-RU" sz="3600" b="1" dirty="0">
                <a:solidFill>
                  <a:srgbClr val="7030A0"/>
                </a:solidFill>
              </a:rPr>
              <a:t> </a:t>
            </a:r>
            <a:r>
              <a:rPr lang="tt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языка, литературы и искусства </a:t>
            </a: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им.Г.Ибрагимова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noFill/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  <a:r>
              <a:rPr lang="tt-RU" sz="3600" b="1" dirty="0">
                <a:solidFill>
                  <a:srgbClr val="7030A0"/>
                </a:solidFill>
              </a:rPr>
              <a:t> </a:t>
            </a:r>
            <a:r>
              <a:rPr lang="tt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языка, литературы и искусства </a:t>
            </a: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им.Г.Ибрагимова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  <a:hlinkClick r:id="rId2"/>
              </a:rPr>
              <a:t>http://www.antat.ru/ru/iyli/publishing/book</a:t>
            </a:r>
            <a:r>
              <a:rPr lang="tt-RU" sz="3600" b="1" dirty="0" smtClean="0">
                <a:solidFill>
                  <a:srgbClr val="0070C0"/>
                </a:solidFill>
              </a:rPr>
              <a:t/>
            </a:r>
            <a:br>
              <a:rPr lang="tt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2204864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 Республики Татарстан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 Республики </a:t>
            </a:r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Татарстан</a:t>
            </a:r>
            <a:endParaRPr lang="ru-RU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Сообщества учителей/общественно-профессиональное объединение учителей родного (татарского) языка и литературы 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-чаралар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-методик материаллар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-“Сәлам проекты”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-вебинарлар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t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-медиатека</a:t>
            </a:r>
          </a:p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7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 (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edsoo.ru</a:t>
            </a:r>
            <a:r>
              <a:rPr lang="en-US" sz="3600" b="1" dirty="0" smtClean="0">
                <a:solidFill>
                  <a:srgbClr val="7030A0"/>
                </a:solidFill>
              </a:rPr>
              <a:t>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абочие программы</a:t>
            </a:r>
          </a:p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онструктор рабочих программ по учебным предметам</a:t>
            </a:r>
          </a:p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ормативные документы</a:t>
            </a:r>
          </a:p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ункциональная грамотность</a:t>
            </a:r>
          </a:p>
          <a:p>
            <a:pPr marL="617220" indent="-45720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етодические интерактивные кейсы и др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Ссылки на электронные ресурсы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теле» онлайн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мәктәбе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http://anatele.ef.com.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мультимедийная библиотека «Бала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бала.рф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Мәктәп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электрон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библиотекасы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http://tatarile.tatar/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мәгарифе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порталы: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http://belem.ru/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ресурс: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http://tatarschool.ru/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өйрәнәбез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https://vk.com/tatarbelem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Әйдә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онлайн (татар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теленә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өйрәнү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дәресләре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https://www.azatliq.org/eyde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Базовый курс татарского языка (татар теле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баскычлары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https://www.tatartele.com/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өйрәнүчеләр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сайт: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http://tatar.com.ru/index.php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материалы, учебники, словари, переводчики и разговорники. Всё для изучения татарского языка! http://tugan-tel.com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Ссылки на электронные ресурсы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Гыйлем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https://vk.com/gylem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Татарский с Дмитрием Петровым: https://yandex.ru/video/preview/?filmId=11057838107350017356&amp;parent-reqid=1587805649213563-1673762074815635660800121-production-app-host-vla-web-yp-214&amp;path=wizard&amp;text=ютуб+татарский+с+дмитрием+петровым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Министрлык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сайты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теле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мәктәбе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контенты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http://mon.tatarstan.ru/rus/kopil.htm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ТДИ га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әзерләнү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өчен:http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://mon.tatarstan.ru/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/g2b/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/Методик%20әсбап%20(вариантлар)%202020(1).pdf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Ссылки на электронные ресурсы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Укытучылар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сайтлары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Татарханә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Татар теле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укытучысы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АбишеваА.сайты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https://abishevaalena.ru/?page_id=2755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Фикердәшләр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Кукмара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укытучылары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саты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https://2303000154.wixsite.com/mysite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Мөслим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укытучылары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сайты: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http://muslumtat.ru/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Зеленодольск районы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укытучылары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сайты: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https://nsportal.ru/yashel-uzn-rayonynyn-tatar-tele-hm-ukytuchylary-sayty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теле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әдәбиятыннан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электрон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дәреслекләр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УМК Татарского книжного издательства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https://tatkniga.ru/tat/uchebnaya-literatura/?l=14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Магариф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Вакыт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https://magarif-vakyt.ru/elektronnye-uchebniki-online-versija/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Татармультфильм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http://publishertm.ru/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электронная-форма-учебника/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Татарча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сөйләшик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әсбабы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https://books.google.ru/books?id=m4taDwAAQBAJ&amp;lpg=PA235&amp;ots=T-pYrDizq9&amp;dq=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дуслар%20белән%20аралашу&amp;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hl=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ru&amp;pg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=PA201#v=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onepage&amp;q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дуслар%20белән%20аралашу&amp;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f=false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6"/>
          <p:cNvSpPr txBox="1">
            <a:spLocks/>
          </p:cNvSpPr>
          <p:nvPr/>
        </p:nvSpPr>
        <p:spPr>
          <a:xfrm>
            <a:off x="2155413" y="3360447"/>
            <a:ext cx="6853365" cy="976119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355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Приказы Министерства просвещения Российской Федерации </a:t>
            </a:r>
          </a:p>
          <a:p>
            <a:pPr lvl="0" algn="l" defTabSz="914355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286,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№287 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(31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мая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года) 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010400" y="6371168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413" y="4453058"/>
            <a:ext cx="6853365" cy="646331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square">
            <a:spAutoFit/>
          </a:bodyPr>
          <a:lstStyle/>
          <a:p>
            <a:pPr lvl="0" defTabSz="914355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Приказы Министерства просвещения Российской Федерации с изменениями №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568,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№569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(18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июля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2022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года)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583" y="620688"/>
            <a:ext cx="8034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ОБНОВЛЕННЫЕ ФЕДЕРАЛЬНЫЕ ГОСУДАРСТВЕННЫЕ ОБРАЗОВАТЕЛЬНЫЕ СТАНДАРТЫ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1123" y="1967332"/>
            <a:ext cx="6925373" cy="646331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Приказы Министерства образования и науки Российской Федерации № 373 (2009 год), № 1897 (2010 год), №413 (2012 год</a:t>
            </a:r>
            <a:r>
              <a:rPr lang="ru-RU" b="1" dirty="0" smtClean="0"/>
              <a:t>)  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2089465"/>
            <a:ext cx="1326196" cy="646331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2-4, 6-9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10-11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9583" y="3458655"/>
            <a:ext cx="1410151" cy="584775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1, 5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классы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5413" y="5604726"/>
            <a:ext cx="6853365" cy="646331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Приказ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Министерства просвещения Российской Федерации 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772  (12 августа 2022 года)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1244" y="5598844"/>
            <a:ext cx="1250662" cy="830997"/>
          </a:xfrm>
          <a:prstGeom prst="rect">
            <a:avLst/>
          </a:prstGeom>
          <a:ln>
            <a:solidFill>
              <a:srgbClr val="A8246E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01.09.2023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87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Ссылки на электронные ресурсы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аудиокитаплар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https://tatkniga.ru/media-book/rus/index.html/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китаплары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http://tatbook.ru/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Җиһан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https://vk.com/tatcihan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китапханә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https://tatkniga.ru/tat/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Tatarica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энциклопедиясе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https://tatarica.org/tat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Ссылки на электронные ресурсы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Өстәмә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мәгълүмат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TATZET-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татарский язык: большой электронный свод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http://www.antat.ru/ru/tatzet/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грамматикасы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лекцияләр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https://ru.coursera.org/lecture/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tatar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-language-and-culture/4-2-7-grammat...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татарского языка: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https://www.youtube.com/watch?v=HXD2hvA_5dM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телендә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пунктуация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орфография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кагыйдәләре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https://www.dores.tatar/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Хәлбуки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лекцияләре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https://vk.com/halbooky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Әлбәттә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видеолекцияләре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http://elbette.ru/</a:t>
            </a:r>
          </a:p>
          <a:p>
            <a:pPr marL="160020" indent="0">
              <a:spcBef>
                <a:spcPct val="4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aif.2014@mail.ru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0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Сохранение и развитие культурного разнообразия и языкового наследия многонационального народа Российской Федерации, реализацию права на изучение родного языка, возможности получения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начального (основного) общего образования на родном языке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овладение духовными ценностями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культурой многонационального народа Российской Федерации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положения: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ФГОС разработан с учётом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региональных, национальных и этнокультурных особенностей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народов Российской Федерации, ориентирован на ознакомление обучающихся с доступными для них сторонами многообразного цивилизационного наследия России...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3416</Words>
  <Application>Microsoft Office PowerPoint</Application>
  <PresentationFormat>Экран (4:3)</PresentationFormat>
  <Paragraphs>382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Родной язык и литература в федеральных государственных образовательных стандартах и образовательных программах  </vt:lpstr>
      <vt:lpstr>Федеральные государственные образовательные стандарты</vt:lpstr>
      <vt:lpstr>ФГОС утверждены МО и Н РФ</vt:lpstr>
      <vt:lpstr>Внесены изменения </vt:lpstr>
      <vt:lpstr>Изменения:</vt:lpstr>
      <vt:lpstr>Обновленные федеральные государственные образовательные стандарты</vt:lpstr>
      <vt:lpstr>Презентация PowerPoint</vt:lpstr>
      <vt:lpstr>Общие положения</vt:lpstr>
      <vt:lpstr>Общие положения:</vt:lpstr>
      <vt:lpstr>Общие положения:</vt:lpstr>
      <vt:lpstr>Общие положения:</vt:lpstr>
      <vt:lpstr>Общие положения:</vt:lpstr>
      <vt:lpstr>Требования к структуре программы начального (основного) общего образования</vt:lpstr>
      <vt:lpstr>Требования к структуре программы начального общего образования</vt:lpstr>
      <vt:lpstr>Презентация PowerPoint</vt:lpstr>
      <vt:lpstr>Презентация PowerPoint</vt:lpstr>
      <vt:lpstr> Примерные основные образовательные программы </vt:lpstr>
      <vt:lpstr>Требования к структуре программы начального общего образования: рабочие программы</vt:lpstr>
      <vt:lpstr>Требования к структуре программы начального общего образования: рабочие программы</vt:lpstr>
      <vt:lpstr>Требования к структуре программы начального общего образования: рабочие программы</vt:lpstr>
      <vt:lpstr>Требования к структуре программы начального общего образования: рабочие программы</vt:lpstr>
      <vt:lpstr>Требования к структуре программы начального общего образования: учебный план</vt:lpstr>
      <vt:lpstr>Требования к структуре программы начального общего образования: учебный план</vt:lpstr>
      <vt:lpstr>Требования к структуре программы начального общего образования: учебный план</vt:lpstr>
      <vt:lpstr>Требования к структуре программы начального общего образования: учебный план</vt:lpstr>
      <vt:lpstr>Требования к структуре программы начального общего образования: учебный план</vt:lpstr>
      <vt:lpstr>Презентация PowerPoint</vt:lpstr>
      <vt:lpstr>Презентация PowerPoint</vt:lpstr>
      <vt:lpstr>Требования к условиям реализации программы начального общего образования</vt:lpstr>
      <vt:lpstr>Требования к условиям реализации программы начального общего образования</vt:lpstr>
      <vt:lpstr>Требования к результатам освоения программы начального общего образования</vt:lpstr>
      <vt:lpstr>Требования к результатам освоения программы начального общего образования</vt:lpstr>
      <vt:lpstr>Примерные учебные программы по татарскому языку и литературе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образовательные программы </vt:lpstr>
      <vt:lpstr>Примерные учебные программы по татарскому языку и литературе</vt:lpstr>
      <vt:lpstr>Примерные учебные программы по татарскому языку и литературе</vt:lpstr>
      <vt:lpstr>Примерные учебные программы по татарскому языку и литературе</vt:lpstr>
      <vt:lpstr>Примерные учебные программы по татарскому языку и литературе</vt:lpstr>
      <vt:lpstr> Примерные учебные программы по татарскому языку и литературе </vt:lpstr>
      <vt:lpstr>Апробация новых рабочих программ (новый ФГОС):</vt:lpstr>
      <vt:lpstr>Федеральный перечень учебников:</vt:lpstr>
      <vt:lpstr>Федеральный реестр издательств: приказ МО и Н РФ от 9 июня 2016 г. N 699 </vt:lpstr>
      <vt:lpstr>  Статья 59. Итоговая аттестация  </vt:lpstr>
      <vt:lpstr> Материалы, размещенные на сайте министерства </vt:lpstr>
      <vt:lpstr> Материалы, размещенные на сайте министерства  </vt:lpstr>
      <vt:lpstr> Материалы, размещенные на сайте министерства </vt:lpstr>
      <vt:lpstr> Материалы, размещенные на сайте министерства </vt:lpstr>
      <vt:lpstr> Материалы, размещенные на сайте министерства  </vt:lpstr>
      <vt:lpstr> Материалы, размещенные на сайте министерства  </vt:lpstr>
      <vt:lpstr>Институт языка, литературы и искусства им.Г.Ибрагимова</vt:lpstr>
      <vt:lpstr> Институт языка, литературы и искусства им.Г.Ибрагимова </vt:lpstr>
      <vt:lpstr> Институт языка, литературы и искусства им.Г.Ибрагимова http://www.antat.ru/ru/iyli/publishing/book </vt:lpstr>
      <vt:lpstr>Институт развития образования Республики Татарстан</vt:lpstr>
      <vt:lpstr>Институт развития образования Республики Татарстан</vt:lpstr>
      <vt:lpstr>Единое содержание общего образования</vt:lpstr>
      <vt:lpstr>Единое содержание общего образования (edsoo.ru)</vt:lpstr>
      <vt:lpstr>Ссылки на электронные ресурсы</vt:lpstr>
      <vt:lpstr>Ссылки на электронные ресурсы</vt:lpstr>
      <vt:lpstr>Ссылки на электронные ресурсы</vt:lpstr>
      <vt:lpstr>Ссылки на электронные ресурсы</vt:lpstr>
      <vt:lpstr>Ссылки на электронные ресурсы</vt:lpstr>
      <vt:lpstr>Электронный адрес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Государственная  поддержка  талантливой  молодежи в Республике  Татарстан </dc:title>
  <dc:creator>Ескулова</dc:creator>
  <cp:lastModifiedBy>User</cp:lastModifiedBy>
  <cp:revision>429</cp:revision>
  <cp:lastPrinted>2019-02-04T05:45:38Z</cp:lastPrinted>
  <dcterms:created xsi:type="dcterms:W3CDTF">2012-05-04T05:09:58Z</dcterms:created>
  <dcterms:modified xsi:type="dcterms:W3CDTF">2022-10-17T14:50:44Z</dcterms:modified>
</cp:coreProperties>
</file>